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0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0603" y="1514475"/>
            <a:ext cx="10386793" cy="362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en-US" sz="8000" spc="-37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MARKETING STRATEGY FOR</a:t>
            </a:r>
          </a:p>
          <a:p>
            <a:pPr algn="ctr">
              <a:lnSpc>
                <a:spcPts val="9375"/>
              </a:lnSpc>
            </a:pPr>
            <a:r>
              <a:rPr lang="en-US" sz="8000" spc="-37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ASTRALLYTECH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9910777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77798" y="3743868"/>
            <a:ext cx="1271596" cy="1416645"/>
          </a:xfrm>
          <a:custGeom>
            <a:avLst/>
            <a:gdLst/>
            <a:ahLst/>
            <a:cxnLst/>
            <a:rect l="l" t="t" r="r" b="b"/>
            <a:pathLst>
              <a:path w="1271596" h="1416645">
                <a:moveTo>
                  <a:pt x="0" y="0"/>
                </a:moveTo>
                <a:lnTo>
                  <a:pt x="1271596" y="0"/>
                </a:lnTo>
                <a:lnTo>
                  <a:pt x="1271596" y="1416645"/>
                </a:lnTo>
                <a:lnTo>
                  <a:pt x="0" y="141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510203" y="5143500"/>
            <a:ext cx="72675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27666" y="5349353"/>
            <a:ext cx="5232665" cy="3120826"/>
          </a:xfrm>
          <a:custGeom>
            <a:avLst/>
            <a:gdLst/>
            <a:ahLst/>
            <a:cxnLst/>
            <a:rect l="l" t="t" r="r" b="b"/>
            <a:pathLst>
              <a:path w="5232665" h="3120826">
                <a:moveTo>
                  <a:pt x="0" y="0"/>
                </a:moveTo>
                <a:lnTo>
                  <a:pt x="5232664" y="0"/>
                </a:lnTo>
                <a:lnTo>
                  <a:pt x="5232664" y="3120826"/>
                </a:lnTo>
                <a:lnTo>
                  <a:pt x="0" y="3120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5" b="-126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6594172"/>
            <a:ext cx="34286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spc="-44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09767"/>
            <a:ext cx="6248152" cy="279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spc="-5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TechSurfers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Lalit Madhav Viyyapu - lxv230008 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Gampa Sai Shiva - sxg220333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Jiapeng Cao - jxc180070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Subramanian Ramesh Akshay - axs230128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Grandhi Sai Snehal - sxg230071</a:t>
            </a:r>
          </a:p>
          <a:p>
            <a:pPr algn="l">
              <a:lnSpc>
                <a:spcPts val="3080"/>
              </a:lnSpc>
            </a:pPr>
            <a:endParaRPr lang="en-US" sz="2200" spc="-44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30306" y="632460"/>
            <a:ext cx="272899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Final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5998" y="6594172"/>
            <a:ext cx="3428616" cy="151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spc="-44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GUIDED BY</a:t>
            </a:r>
          </a:p>
          <a:p>
            <a:pPr algn="l">
              <a:lnSpc>
                <a:spcPts val="3220"/>
              </a:lnSpc>
            </a:pPr>
            <a:r>
              <a:rPr lang="en-US" sz="2300" b="1" spc="-4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Mr. Dhimant Korant</a:t>
            </a:r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Co-Founder &amp; CEO</a:t>
            </a:r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AstrallyTech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510203" y="1352550"/>
            <a:ext cx="72675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3998" y="0"/>
            <a:ext cx="10167999" cy="10287000"/>
            <a:chOff x="0" y="0"/>
            <a:chExt cx="26779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7991" cy="2709333"/>
            </a:xfrm>
            <a:custGeom>
              <a:avLst/>
              <a:gdLst/>
              <a:ahLst/>
              <a:cxnLst/>
              <a:rect l="l" t="t" r="r" b="b"/>
              <a:pathLst>
                <a:path w="2677991" h="2709333">
                  <a:moveTo>
                    <a:pt x="0" y="0"/>
                  </a:moveTo>
                  <a:lnTo>
                    <a:pt x="2677991" y="0"/>
                  </a:lnTo>
                  <a:lnTo>
                    <a:pt x="26779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779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4309672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702851"/>
            <a:ext cx="6351172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85"/>
              </a:lnSpc>
            </a:pPr>
            <a:r>
              <a:rPr lang="en-US" sz="5700" spc="-22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Insights &amp; 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889694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-4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Website traffic steadily increased from 1,200 in June to 3,200 in December.​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20451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-4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Lead generation improved in proportion, maintaining an average conversion rate of 6.7%.​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752376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-4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Email open rates rose to 26%, indicating successful subject line and audience targeting.​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184301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spc="-4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Cost per lead dropped from $30 to $23, indicating improved ad efficiency.​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7616226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spc="-4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ROAS increased from 3.2 to 4.3, showing greater profitability in ad spend.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584" y="2385840"/>
            <a:ext cx="14034598" cy="95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6"/>
              </a:lnSpc>
            </a:pPr>
            <a:r>
              <a:rPr lang="en-US" sz="6052" spc="-2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Visual Performance Charts​</a:t>
            </a:r>
          </a:p>
        </p:txBody>
      </p:sp>
      <p:sp>
        <p:nvSpPr>
          <p:cNvPr id="3" name="AutoShape 3"/>
          <p:cNvSpPr/>
          <p:nvPr/>
        </p:nvSpPr>
        <p:spPr>
          <a:xfrm>
            <a:off x="1041584" y="2045448"/>
            <a:ext cx="16230600" cy="64082"/>
          </a:xfrm>
          <a:prstGeom prst="rect">
            <a:avLst/>
          </a:prstGeom>
          <a:solidFill>
            <a:srgbClr val="707A5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926965"/>
            <a:ext cx="16243484" cy="4690306"/>
          </a:xfrm>
          <a:custGeom>
            <a:avLst/>
            <a:gdLst/>
            <a:ahLst/>
            <a:cxnLst/>
            <a:rect l="l" t="t" r="r" b="b"/>
            <a:pathLst>
              <a:path w="16243484" h="4690306">
                <a:moveTo>
                  <a:pt x="0" y="0"/>
                </a:moveTo>
                <a:lnTo>
                  <a:pt x="16243484" y="0"/>
                </a:lnTo>
                <a:lnTo>
                  <a:pt x="16243484" y="4690306"/>
                </a:lnTo>
                <a:lnTo>
                  <a:pt x="0" y="469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41584" y="917834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6" name="Freeform 6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63112" y="5292538"/>
            <a:ext cx="3965762" cy="3965762"/>
          </a:xfrm>
          <a:custGeom>
            <a:avLst/>
            <a:gdLst/>
            <a:ahLst/>
            <a:cxnLst/>
            <a:rect l="l" t="t" r="r" b="b"/>
            <a:pathLst>
              <a:path w="3965762" h="3965762">
                <a:moveTo>
                  <a:pt x="0" y="0"/>
                </a:moveTo>
                <a:lnTo>
                  <a:pt x="3965762" y="0"/>
                </a:lnTo>
                <a:lnTo>
                  <a:pt x="3965762" y="3965762"/>
                </a:lnTo>
                <a:lnTo>
                  <a:pt x="0" y="3965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87483" y="1892963"/>
            <a:ext cx="5367598" cy="3582872"/>
          </a:xfrm>
          <a:custGeom>
            <a:avLst/>
            <a:gdLst/>
            <a:ahLst/>
            <a:cxnLst/>
            <a:rect l="l" t="t" r="r" b="b"/>
            <a:pathLst>
              <a:path w="5367598" h="3582872">
                <a:moveTo>
                  <a:pt x="0" y="0"/>
                </a:moveTo>
                <a:lnTo>
                  <a:pt x="5367598" y="0"/>
                </a:lnTo>
                <a:lnTo>
                  <a:pt x="5367598" y="3582871"/>
                </a:lnTo>
                <a:lnTo>
                  <a:pt x="0" y="358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61897"/>
            <a:ext cx="10963021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2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Metric Calculations​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92221"/>
            <a:ext cx="10516199" cy="49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Website Visitors: No formula — Tracked via Google Analytics as total sessions.​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Leads Generated: No formula — Count of leads captured via forms or CRM.​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Conversion Rate (%): Conversion Rate = (Leads Generated / Website Visitors) * 100​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Email Open Rate (%): Open Rate = (Emails Opened / Emails Sent) * 100​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Click-Through Rate (CTR): CTR = (Ad Clicks / Ad Impressions) * 100​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Cost per Lead (USD): Cost per Lead = Total Ad Spend / Leads Generated​</a:t>
            </a:r>
          </a:p>
          <a:p>
            <a:pPr marL="515442" lvl="1" indent="-257721" algn="l">
              <a:lnSpc>
                <a:spcPts val="3342"/>
              </a:lnSpc>
              <a:buFont typeface="Arial"/>
              <a:buChar char="•"/>
            </a:pPr>
            <a:r>
              <a:rPr lang="en-US" sz="2387" spc="-47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Return on Ad Spend (ROAS): ROAS = Revenue from Ads / Total Ad Spend</a:t>
            </a:r>
          </a:p>
          <a:p>
            <a:pPr algn="l">
              <a:lnSpc>
                <a:spcPts val="3342"/>
              </a:lnSpc>
            </a:pPr>
            <a:endParaRPr lang="en-US" sz="2387" spc="-47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28700" y="2825496"/>
            <a:ext cx="1051619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48126" y="2459685"/>
            <a:ext cx="2112739" cy="2112739"/>
          </a:xfrm>
          <a:custGeom>
            <a:avLst/>
            <a:gdLst/>
            <a:ahLst/>
            <a:cxnLst/>
            <a:rect l="l" t="t" r="r" b="b"/>
            <a:pathLst>
              <a:path w="2112739" h="2112739">
                <a:moveTo>
                  <a:pt x="0" y="0"/>
                </a:moveTo>
                <a:lnTo>
                  <a:pt x="2112738" y="0"/>
                </a:lnTo>
                <a:lnTo>
                  <a:pt x="2112738" y="2112739"/>
                </a:lnTo>
                <a:lnTo>
                  <a:pt x="0" y="211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98651" y="4099020"/>
            <a:ext cx="2186103" cy="1371780"/>
          </a:xfrm>
          <a:custGeom>
            <a:avLst/>
            <a:gdLst/>
            <a:ahLst/>
            <a:cxnLst/>
            <a:rect l="l" t="t" r="r" b="b"/>
            <a:pathLst>
              <a:path w="2186103" h="1371780">
                <a:moveTo>
                  <a:pt x="0" y="0"/>
                </a:moveTo>
                <a:lnTo>
                  <a:pt x="2186104" y="0"/>
                </a:lnTo>
                <a:lnTo>
                  <a:pt x="2186104" y="1371780"/>
                </a:lnTo>
                <a:lnTo>
                  <a:pt x="0" y="137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28437" y="7954153"/>
            <a:ext cx="2800437" cy="966151"/>
          </a:xfrm>
          <a:custGeom>
            <a:avLst/>
            <a:gdLst/>
            <a:ahLst/>
            <a:cxnLst/>
            <a:rect l="l" t="t" r="r" b="b"/>
            <a:pathLst>
              <a:path w="2800437" h="966151">
                <a:moveTo>
                  <a:pt x="0" y="0"/>
                </a:moveTo>
                <a:lnTo>
                  <a:pt x="2800437" y="0"/>
                </a:lnTo>
                <a:lnTo>
                  <a:pt x="2800437" y="966151"/>
                </a:lnTo>
                <a:lnTo>
                  <a:pt x="0" y="966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1523" y="8220853"/>
            <a:ext cx="3259230" cy="1235882"/>
          </a:xfrm>
          <a:custGeom>
            <a:avLst/>
            <a:gdLst/>
            <a:ahLst/>
            <a:cxnLst/>
            <a:rect l="l" t="t" r="r" b="b"/>
            <a:pathLst>
              <a:path w="3259230" h="1235882">
                <a:moveTo>
                  <a:pt x="0" y="0"/>
                </a:moveTo>
                <a:lnTo>
                  <a:pt x="3259230" y="0"/>
                </a:lnTo>
                <a:lnTo>
                  <a:pt x="3259230" y="1235882"/>
                </a:lnTo>
                <a:lnTo>
                  <a:pt x="0" y="123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23523" y="6988110"/>
            <a:ext cx="3051624" cy="884971"/>
          </a:xfrm>
          <a:custGeom>
            <a:avLst/>
            <a:gdLst/>
            <a:ahLst/>
            <a:cxnLst/>
            <a:rect l="l" t="t" r="r" b="b"/>
            <a:pathLst>
              <a:path w="3051624" h="884971">
                <a:moveTo>
                  <a:pt x="0" y="0"/>
                </a:moveTo>
                <a:lnTo>
                  <a:pt x="3051625" y="0"/>
                </a:lnTo>
                <a:lnTo>
                  <a:pt x="3051625" y="884971"/>
                </a:lnTo>
                <a:lnTo>
                  <a:pt x="0" y="88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84875" y="8346449"/>
            <a:ext cx="2891810" cy="769944"/>
          </a:xfrm>
          <a:custGeom>
            <a:avLst/>
            <a:gdLst/>
            <a:ahLst/>
            <a:cxnLst/>
            <a:rect l="l" t="t" r="r" b="b"/>
            <a:pathLst>
              <a:path w="2891810" h="769944">
                <a:moveTo>
                  <a:pt x="0" y="0"/>
                </a:moveTo>
                <a:lnTo>
                  <a:pt x="2891810" y="0"/>
                </a:lnTo>
                <a:lnTo>
                  <a:pt x="2891810" y="769944"/>
                </a:lnTo>
                <a:lnTo>
                  <a:pt x="0" y="769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34288" y="7708931"/>
            <a:ext cx="2298215" cy="1549369"/>
          </a:xfrm>
          <a:custGeom>
            <a:avLst/>
            <a:gdLst/>
            <a:ahLst/>
            <a:cxnLst/>
            <a:rect l="l" t="t" r="r" b="b"/>
            <a:pathLst>
              <a:path w="2298215" h="1549369">
                <a:moveTo>
                  <a:pt x="0" y="0"/>
                </a:moveTo>
                <a:lnTo>
                  <a:pt x="2298215" y="0"/>
                </a:lnTo>
                <a:lnTo>
                  <a:pt x="2298215" y="1549369"/>
                </a:lnTo>
                <a:lnTo>
                  <a:pt x="0" y="1549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7" r="-397" b="-46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90939" y="4750312"/>
            <a:ext cx="1440976" cy="1440976"/>
          </a:xfrm>
          <a:custGeom>
            <a:avLst/>
            <a:gdLst/>
            <a:ahLst/>
            <a:cxnLst/>
            <a:rect l="l" t="t" r="r" b="b"/>
            <a:pathLst>
              <a:path w="1440976" h="1440976">
                <a:moveTo>
                  <a:pt x="0" y="0"/>
                </a:moveTo>
                <a:lnTo>
                  <a:pt x="1440976" y="0"/>
                </a:lnTo>
                <a:lnTo>
                  <a:pt x="1440976" y="1440976"/>
                </a:lnTo>
                <a:lnTo>
                  <a:pt x="0" y="1440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104495" y="6209024"/>
            <a:ext cx="2796959" cy="1006905"/>
          </a:xfrm>
          <a:custGeom>
            <a:avLst/>
            <a:gdLst/>
            <a:ahLst/>
            <a:cxnLst/>
            <a:rect l="l" t="t" r="r" b="b"/>
            <a:pathLst>
              <a:path w="2796959" h="1006905">
                <a:moveTo>
                  <a:pt x="0" y="0"/>
                </a:moveTo>
                <a:lnTo>
                  <a:pt x="2796959" y="0"/>
                </a:lnTo>
                <a:lnTo>
                  <a:pt x="2796959" y="1006905"/>
                </a:lnTo>
                <a:lnTo>
                  <a:pt x="0" y="1006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160864" y="8862060"/>
            <a:ext cx="20984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196035"/>
            <a:ext cx="133038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2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Recommendations for Optimization &amp; Scaling​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702118"/>
            <a:ext cx="11551707" cy="525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A/B Testing: Google Optimize, Optimizely, VWO​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Ad Budget Reallocation: Google Ads, LinkedIn Campaign Manager, Meta AdsManager​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SEO Improvements: SEMrush, Ahrefs, Google Search Console​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Content Strategy Enhancement: BuzzSumo, Grammarly, Clearscope​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Audience Refinement / Targeting: Meta Audience Insights, LinkedIn Ads Targeting,Google Analytics Audiences​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Retargeting Campaigns: Google Ads Remarketing, Facebook Pixel, AdRoll​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Email &amp; Ad Automation: HubSpot Marketing Hub, Mailchimp, ActiveCampaign​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Analytics &amp; Performance Tracking: Google Analytics 4 (GA4), Looker Studio,Mixpanel​</a:t>
            </a:r>
          </a:p>
          <a:p>
            <a:pPr marL="496008" lvl="1" indent="-248004" algn="l">
              <a:lnSpc>
                <a:spcPts val="3216"/>
              </a:lnSpc>
              <a:buFont typeface="Arial"/>
              <a:buChar char="•"/>
            </a:pPr>
            <a:r>
              <a:rPr lang="en-US" sz="2297" spc="-45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Lead Scoring / CRM: Zoho CRM, Salesforce, HubSpot CRM</a:t>
            </a:r>
          </a:p>
          <a:p>
            <a:pPr algn="l">
              <a:lnSpc>
                <a:spcPts val="3216"/>
              </a:lnSpc>
            </a:pPr>
            <a:endParaRPr lang="en-US" sz="2297" spc="-45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28700" y="2440635"/>
            <a:ext cx="1413216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6851" y="2316347"/>
            <a:ext cx="5193775" cy="1708206"/>
          </a:xfrm>
          <a:custGeom>
            <a:avLst/>
            <a:gdLst/>
            <a:ahLst/>
            <a:cxnLst/>
            <a:rect l="l" t="t" r="r" b="b"/>
            <a:pathLst>
              <a:path w="5193775" h="1708206">
                <a:moveTo>
                  <a:pt x="0" y="0"/>
                </a:moveTo>
                <a:lnTo>
                  <a:pt x="5193775" y="0"/>
                </a:lnTo>
                <a:lnTo>
                  <a:pt x="5193775" y="1708205"/>
                </a:lnTo>
                <a:lnTo>
                  <a:pt x="0" y="17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29205" y="6613113"/>
            <a:ext cx="4309067" cy="2154534"/>
          </a:xfrm>
          <a:custGeom>
            <a:avLst/>
            <a:gdLst/>
            <a:ahLst/>
            <a:cxnLst/>
            <a:rect l="l" t="t" r="r" b="b"/>
            <a:pathLst>
              <a:path w="4309067" h="2154534">
                <a:moveTo>
                  <a:pt x="0" y="0"/>
                </a:moveTo>
                <a:lnTo>
                  <a:pt x="4309067" y="0"/>
                </a:lnTo>
                <a:lnTo>
                  <a:pt x="4309067" y="2154534"/>
                </a:lnTo>
                <a:lnTo>
                  <a:pt x="0" y="2154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97045" y="4777450"/>
            <a:ext cx="6892994" cy="1120112"/>
          </a:xfrm>
          <a:custGeom>
            <a:avLst/>
            <a:gdLst/>
            <a:ahLst/>
            <a:cxnLst/>
            <a:rect l="l" t="t" r="r" b="b"/>
            <a:pathLst>
              <a:path w="6892994" h="1120112">
                <a:moveTo>
                  <a:pt x="0" y="0"/>
                </a:moveTo>
                <a:lnTo>
                  <a:pt x="6892994" y="0"/>
                </a:lnTo>
                <a:lnTo>
                  <a:pt x="6892994" y="1120112"/>
                </a:lnTo>
                <a:lnTo>
                  <a:pt x="0" y="112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60864" y="8862060"/>
            <a:ext cx="20984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6013"/>
            <a:ext cx="99217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Tools for Social Media Engagement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1182" y="1989288"/>
            <a:ext cx="10328118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:​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Why It's Great: Schedule posts, monitor engagement, and respond across multiple platforms.​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Use Case Fit: Best for managing LinkedIn, Instagram, and Twitter in one place.</a:t>
            </a:r>
          </a:p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02068"/>
            <a:ext cx="8618135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Why It's Great: Easy post scheduling, analytics, and collaboration features.​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Use Case Fit: Ideal for analyzing B2B content performance with a lean team.</a:t>
            </a:r>
          </a:p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9459" y="6794088"/>
            <a:ext cx="1016555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Why It's Great: Advanced analytics, smart inbox for all DMs, and audience insights.​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Use Case Fit: Great for tracking engagement and making data-driven decisions.​</a:t>
            </a:r>
          </a:p>
          <a:p>
            <a:pPr algn="l">
              <a:lnSpc>
                <a:spcPts val="3079"/>
              </a:lnSpc>
            </a:pPr>
            <a:endParaRPr lang="en-US" sz="2199" spc="-43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028378" y="4386925"/>
            <a:ext cx="162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028700" y="6613113"/>
            <a:ext cx="162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28056" y="8805133"/>
            <a:ext cx="162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28056" y="2259197"/>
            <a:ext cx="162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28056" y="2259197"/>
            <a:ext cx="0" cy="65459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17259300" y="2259197"/>
            <a:ext cx="0" cy="65459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00560"/>
            <a:ext cx="1491240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0"/>
              </a:lnSpc>
            </a:pPr>
            <a:r>
              <a:rPr lang="en-US" sz="5000" spc="-2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LinkedIn Performance Metrics (Jun to Dec)</a:t>
            </a:r>
          </a:p>
        </p:txBody>
      </p:sp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1119267395"/>
              </p:ext>
            </p:extLst>
          </p:nvPr>
        </p:nvGraphicFramePr>
        <p:xfrm>
          <a:off x="1028700" y="2966354"/>
          <a:ext cx="15600174" cy="552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217900" imgH="5295900" progId="Excel.Sheet.12">
                  <p:embed/>
                </p:oleObj>
              </mc:Choice>
              <mc:Fallback>
                <p:oleObj name="Worksheet" r:id="rId2" imgW="16217900" imgH="529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700" y="2966354"/>
                        <a:ext cx="15600174" cy="5520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5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77800" y="1293313"/>
            <a:ext cx="1812320" cy="1758584"/>
          </a:xfrm>
          <a:custGeom>
            <a:avLst/>
            <a:gdLst/>
            <a:ahLst/>
            <a:cxnLst/>
            <a:rect l="l" t="t" r="r" b="b"/>
            <a:pathLst>
              <a:path w="2060829" h="2060829">
                <a:moveTo>
                  <a:pt x="0" y="0"/>
                </a:moveTo>
                <a:lnTo>
                  <a:pt x="2060830" y="0"/>
                </a:lnTo>
                <a:lnTo>
                  <a:pt x="2060830" y="2060829"/>
                </a:lnTo>
                <a:lnTo>
                  <a:pt x="0" y="2060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24" y="1495760"/>
            <a:ext cx="1541757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1223559"/>
            <a:ext cx="5865602" cy="1014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4800" spc="-340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References</a:t>
            </a:r>
            <a:endParaRPr lang="en-US" sz="8500" spc="-340" dirty="0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057400" y="2273510"/>
            <a:ext cx="138440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33D3A-9711-789D-3516-042976454B1E}"/>
              </a:ext>
            </a:extLst>
          </p:cNvPr>
          <p:cNvSpPr txBox="1"/>
          <p:nvPr/>
        </p:nvSpPr>
        <p:spPr>
          <a:xfrm>
            <a:off x="2057400" y="2578374"/>
            <a:ext cx="15009365" cy="6191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SMB Marketing Budget: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www.webfx.com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/industries/general/small-businesses/marketing-budget/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B2B vs. B2C Allocation: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www.bdc.ca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/articles-tools/marketing-sales-export/marketing/what-average-marketing-budget-for-small-business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Monthly Spend Range: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succeedingsmall.co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/small-business-marketing-budget/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Essential Digital Marketing KPIs: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landingi.com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/digital-marketing/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kpis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Email Marketing Metrics: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www.mailercheck.com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/articles/email-marketing-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kpis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A/B Testing Tools: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vwo.com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/tools/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SEO Tools: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zapier.com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/blog/best-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seo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-tools/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Content Strategy: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www.verblio.com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/blog/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seo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-driven-content-strategy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Audience Targeting: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www.facebook.com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/business/insights/tools/audience-insights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Retargeting Campaigns: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www.adroll.com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/blog/google-remarketing-vs-facebook-retargeting-which-should-you-choose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Email &amp; Ad Automation: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www.emailtooltester.com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/blog/email-automation-software/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Analytics &amp; Performance Tracking: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mixpanel.com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/blog/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mixpanel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-marketing-analytics-vs-google-analytics/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CRM &amp; Lead Scoring: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blog.exactbuyer.com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/post/lead-scoring-model-software-for-effective-lead-management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Social Media Engagement: https://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www.techradar.com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/best/best-content-marketing-tools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5305" y="1456976"/>
            <a:ext cx="12237389" cy="13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5"/>
              </a:lnSpc>
            </a:pPr>
            <a:r>
              <a:rPr lang="en-US" sz="8000" spc="-441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9910777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221952" y="2921209"/>
            <a:ext cx="138440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group of men standing together outside&#10;&#10;Description automatically generated">
            <a:extLst>
              <a:ext uri="{FF2B5EF4-FFF2-40B4-BE49-F238E27FC236}">
                <a16:creationId xmlns:a16="http://schemas.microsoft.com/office/drawing/2014/main" id="{77E5A371-1577-09E2-3958-838ABAA1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3297861"/>
            <a:ext cx="8001001" cy="60007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1954" y="1019175"/>
            <a:ext cx="1865190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181954" y="9248775"/>
            <a:ext cx="1865190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5400000">
            <a:off x="-3602528" y="5519737"/>
            <a:ext cx="11049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5400000">
            <a:off x="3105123" y="5519737"/>
            <a:ext cx="11049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18682" y="1418182"/>
            <a:ext cx="7450637" cy="7450637"/>
          </a:xfrm>
          <a:custGeom>
            <a:avLst/>
            <a:gdLst/>
            <a:ahLst/>
            <a:cxnLst/>
            <a:rect l="l" t="t" r="r" b="b"/>
            <a:pathLst>
              <a:path w="7450637" h="7450637">
                <a:moveTo>
                  <a:pt x="0" y="0"/>
                </a:moveTo>
                <a:lnTo>
                  <a:pt x="7450636" y="0"/>
                </a:lnTo>
                <a:lnTo>
                  <a:pt x="7450636" y="7450636"/>
                </a:lnTo>
                <a:lnTo>
                  <a:pt x="0" y="745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9910777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6387" y="514350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54930" y="1731038"/>
            <a:ext cx="6587972" cy="3048946"/>
          </a:xfrm>
          <a:custGeom>
            <a:avLst/>
            <a:gdLst/>
            <a:ahLst/>
            <a:cxnLst/>
            <a:rect l="l" t="t" r="r" b="b"/>
            <a:pathLst>
              <a:path w="6587972" h="3048946">
                <a:moveTo>
                  <a:pt x="0" y="0"/>
                </a:moveTo>
                <a:lnTo>
                  <a:pt x="6587972" y="0"/>
                </a:lnTo>
                <a:lnTo>
                  <a:pt x="6587972" y="3048945"/>
                </a:lnTo>
                <a:lnTo>
                  <a:pt x="0" y="3048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902" b="-140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6387" y="2041072"/>
            <a:ext cx="6693747" cy="2269125"/>
            <a:chOff x="0" y="0"/>
            <a:chExt cx="8924996" cy="30255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8924996" cy="693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49"/>
                </a:lnSpc>
                <a:spcBef>
                  <a:spcPct val="0"/>
                </a:spcBef>
              </a:pPr>
              <a:r>
                <a:rPr lang="en-US" sz="3099" strike="noStrike" spc="-12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Executive Summary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95710"/>
              <a:ext cx="8924996" cy="212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Designed a comprehensive AI-based marketing strategy targeting StartUps &amp; SMBs.</a:t>
              </a:r>
            </a:p>
            <a:p>
              <a:pPr marL="474979" lvl="1" indent="-237490" algn="l">
                <a:lnSpc>
                  <a:spcPts val="32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Goal: Enhance brand visibility through personalized, data-driven engagement.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3977" y="774101"/>
            <a:ext cx="4066462" cy="44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523" spc="-1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Midterm Project Summary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38532" y="5143500"/>
            <a:ext cx="8020768" cy="4389036"/>
            <a:chOff x="0" y="0"/>
            <a:chExt cx="10694358" cy="5852047"/>
          </a:xfrm>
        </p:grpSpPr>
        <p:sp>
          <p:nvSpPr>
            <p:cNvPr id="11" name="TextBox 11"/>
            <p:cNvSpPr txBox="1"/>
            <p:nvPr/>
          </p:nvSpPr>
          <p:spPr>
            <a:xfrm>
              <a:off x="1091525" y="-85725"/>
              <a:ext cx="8442454" cy="71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102" strike="noStrike" spc="-124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Target Audience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91757"/>
              <a:ext cx="10694358" cy="4860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Startups &amp; SMBs in need of IT consulting for data management &amp;IT infrastructure.​</a:t>
              </a:r>
            </a:p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HR &amp; Hiring Managers seeking technology staffing solutions.​</a:t>
              </a:r>
            </a:p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Project Managers &amp; Small Business Owners requiring project management tools.​</a:t>
              </a:r>
            </a:p>
            <a:p>
              <a:pPr marL="474979" lvl="1" indent="-237490" algn="l">
                <a:lnSpc>
                  <a:spcPts val="3299"/>
                </a:lnSpc>
                <a:buFont typeface="Arial"/>
                <a:buChar char="•"/>
              </a:pPr>
              <a:r>
                <a:rPr lang="en-US" sz="2199" u="none" strike="noStrike" spc="-43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Local Businesses &amp; SMEs looking for SMS marketing solutions.</a:t>
              </a:r>
            </a:p>
            <a:p>
              <a:pPr algn="l">
                <a:lnSpc>
                  <a:spcPts val="3299"/>
                </a:lnSpc>
              </a:pPr>
              <a:endParaRPr lang="en-US" sz="2199" u="none" strike="noStrike" spc="-4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144000" y="376223"/>
            <a:ext cx="0" cy="99107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53977" y="774101"/>
            <a:ext cx="4066462" cy="44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2523" spc="-1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Midterm Project Summary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924584"/>
            <a:ext cx="5235515" cy="2762306"/>
            <a:chOff x="0" y="0"/>
            <a:chExt cx="6980686" cy="3683075"/>
          </a:xfrm>
        </p:grpSpPr>
        <p:sp>
          <p:nvSpPr>
            <p:cNvPr id="7" name="TextBox 7"/>
            <p:cNvSpPr txBox="1"/>
            <p:nvPr/>
          </p:nvSpPr>
          <p:spPr>
            <a:xfrm>
              <a:off x="714791" y="-95250"/>
              <a:ext cx="6265895" cy="77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99"/>
                </a:lnSpc>
                <a:spcBef>
                  <a:spcPct val="0"/>
                </a:spcBef>
              </a:pPr>
              <a:r>
                <a:rPr lang="en-US" sz="3399" strike="noStrike" spc="-13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Marketing Strategies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5740"/>
              <a:ext cx="6265895" cy="2807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 strike="noStrike" spc="-4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Digital Campaigns: Paid ads, SEO, content marketing.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 strike="noStrike" spc="-4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Influencer Outreach: Creators across Social Media Platforms.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 strike="noStrike" spc="-4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Email &amp; Retargeting.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50494" y="1924584"/>
            <a:ext cx="4955964" cy="1798978"/>
            <a:chOff x="0" y="0"/>
            <a:chExt cx="6607952" cy="2398638"/>
          </a:xfrm>
        </p:grpSpPr>
        <p:sp>
          <p:nvSpPr>
            <p:cNvPr id="10" name="TextBox 10"/>
            <p:cNvSpPr txBox="1"/>
            <p:nvPr/>
          </p:nvSpPr>
          <p:spPr>
            <a:xfrm>
              <a:off x="2823" y="-95250"/>
              <a:ext cx="6605129" cy="77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99"/>
                </a:lnSpc>
                <a:spcBef>
                  <a:spcPct val="0"/>
                </a:spcBef>
              </a:pPr>
              <a:r>
                <a:rPr lang="en-US" sz="3399" strike="noStrike" spc="-13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Brand Messaging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5265"/>
              <a:ext cx="6607952" cy="1513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816" lvl="1" indent="-226408" algn="l">
                <a:lnSpc>
                  <a:spcPts val="3146"/>
                </a:lnSpc>
                <a:buFont typeface="Arial"/>
                <a:buChar char="•"/>
              </a:pPr>
              <a:r>
                <a:rPr lang="en-US" sz="2097" strike="noStrike" spc="-41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Values: Innovation, trust, simplicity.</a:t>
              </a:r>
            </a:p>
            <a:p>
              <a:pPr marL="452816" lvl="1" indent="-226408" algn="l">
                <a:lnSpc>
                  <a:spcPts val="3146"/>
                </a:lnSpc>
                <a:buFont typeface="Arial"/>
                <a:buChar char="•"/>
              </a:pPr>
              <a:r>
                <a:rPr lang="en-US" sz="2097" strike="noStrike" spc="-41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Tagline: “Smart Connections, Real Results.”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33235" y="5813068"/>
            <a:ext cx="3990482" cy="2697230"/>
            <a:chOff x="0" y="-95250"/>
            <a:chExt cx="5320643" cy="35963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5320643" cy="773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99"/>
                </a:lnSpc>
                <a:spcBef>
                  <a:spcPct val="0"/>
                </a:spcBef>
              </a:pPr>
              <a:r>
                <a:rPr lang="en-US" sz="3399" strike="noStrike" spc="-135" dirty="0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Marketing Goals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3585"/>
              <a:ext cx="5320643" cy="2617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strike="noStrike" spc="-42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Increase brand awareness by 30% in 3 months.</a:t>
              </a:r>
            </a:p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strike="noStrike" spc="-42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Drive 15% increase in user engagement through AI automation.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884506"/>
            <a:ext cx="5771608" cy="2377665"/>
            <a:chOff x="0" y="0"/>
            <a:chExt cx="7695477" cy="31702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0"/>
              <a:ext cx="7695477" cy="773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99"/>
                </a:lnSpc>
                <a:spcBef>
                  <a:spcPct val="0"/>
                </a:spcBef>
              </a:pPr>
              <a:r>
                <a:rPr lang="en-US" sz="3399" strike="noStrike" spc="-135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Marketing Channels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3585"/>
              <a:ext cx="7695477" cy="2286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 algn="l">
                <a:lnSpc>
                  <a:spcPts val="3450"/>
                </a:lnSpc>
                <a:buFont typeface="Arial"/>
                <a:buChar char="•"/>
              </a:pPr>
              <a:r>
                <a:rPr lang="en-US" sz="2300" strike="noStrike" spc="-46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Social Media, Google Ads, Email, Website Blog.</a:t>
              </a:r>
            </a:p>
            <a:p>
              <a:pPr marL="496571" lvl="1" indent="-248285" algn="l">
                <a:lnSpc>
                  <a:spcPts val="3450"/>
                </a:lnSpc>
                <a:buFont typeface="Arial"/>
                <a:buChar char="•"/>
              </a:pPr>
              <a:r>
                <a:rPr lang="en-US" sz="2300" strike="noStrike" spc="-46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Tools for predictive analysis and A/B testing.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0" y="51435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237506" y="3207048"/>
            <a:ext cx="5812989" cy="3872904"/>
          </a:xfrm>
          <a:custGeom>
            <a:avLst/>
            <a:gdLst/>
            <a:ahLst/>
            <a:cxnLst/>
            <a:rect l="l" t="t" r="r" b="b"/>
            <a:pathLst>
              <a:path w="5812989" h="3872904">
                <a:moveTo>
                  <a:pt x="0" y="0"/>
                </a:moveTo>
                <a:lnTo>
                  <a:pt x="5812988" y="0"/>
                </a:lnTo>
                <a:lnTo>
                  <a:pt x="5812988" y="3872904"/>
                </a:lnTo>
                <a:lnTo>
                  <a:pt x="0" y="3872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90625" y="5892546"/>
            <a:ext cx="16068675" cy="0"/>
          </a:xfrm>
          <a:prstGeom prst="line">
            <a:avLst/>
          </a:prstGeom>
          <a:ln w="19050" cap="rnd">
            <a:solidFill>
              <a:srgbClr val="707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5730621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07A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5721096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07A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5817" y="5721096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07A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4375" y="5721096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07A5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811530"/>
            <a:ext cx="593863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Budget &amp; Implementation Timeline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629186"/>
            <a:ext cx="8613585" cy="110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2122" spc="-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General Allocation</a:t>
            </a:r>
          </a:p>
          <a:p>
            <a:pPr marL="458315" lvl="1" indent="-229158" algn="l">
              <a:lnSpc>
                <a:spcPts val="2971"/>
              </a:lnSpc>
              <a:buFont typeface="Arial"/>
              <a:buChar char="•"/>
            </a:pPr>
            <a:r>
              <a:rPr lang="en-US" sz="2122" spc="-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SMBs allocate 7–8% of annual revenue to marketing.</a:t>
            </a:r>
          </a:p>
          <a:p>
            <a:pPr marL="458315" lvl="1" indent="-229158" algn="l">
              <a:lnSpc>
                <a:spcPts val="2971"/>
              </a:lnSpc>
              <a:buFont typeface="Arial"/>
              <a:buChar char="•"/>
            </a:pPr>
            <a:r>
              <a:rPr lang="en-US" sz="2122" spc="-4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B2C firms: 5–10% (up to 15%); B2B firms: ~5%.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906008"/>
            <a:ext cx="5686461" cy="52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3"/>
              </a:lnSpc>
            </a:pPr>
            <a:r>
              <a:rPr lang="en-US" sz="3037" spc="-12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Budget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82183" y="2647657"/>
            <a:ext cx="9041254" cy="148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6" spc="-42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Monthly Marketing Spend</a:t>
            </a:r>
          </a:p>
          <a:p>
            <a:pPr marL="459132" lvl="1" indent="-229566" algn="l">
              <a:lnSpc>
                <a:spcPts val="2977"/>
              </a:lnSpc>
              <a:buFont typeface="Arial"/>
              <a:buChar char="•"/>
            </a:pPr>
            <a:r>
              <a:rPr lang="en-US" sz="2126" spc="-42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Typical range: $2,500 – $12,000 for small to mid-sized businesses.</a:t>
            </a:r>
          </a:p>
          <a:p>
            <a:pPr marL="459132" lvl="1" indent="-229566" algn="l">
              <a:lnSpc>
                <a:spcPts val="2977"/>
              </a:lnSpc>
              <a:buFont typeface="Arial"/>
              <a:buChar char="•"/>
            </a:pPr>
            <a:r>
              <a:rPr lang="en-US" sz="2126" spc="-42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Covers SEO, PPC, social media, email marketing, content creation.</a:t>
            </a:r>
          </a:p>
          <a:p>
            <a:pPr algn="l">
              <a:lnSpc>
                <a:spcPts val="2977"/>
              </a:lnSpc>
            </a:pPr>
            <a:endParaRPr lang="en-US" sz="2126" spc="-42" dirty="0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4816221"/>
            <a:ext cx="57914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2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Implementation Roadmap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60864" y="9090660"/>
            <a:ext cx="209843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264021"/>
            <a:ext cx="3856498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Launch and Awareness</a:t>
            </a:r>
          </a:p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(Jun - Aug 2025)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799" spc="-111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7830185"/>
            <a:ext cx="3364925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900" u="none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inalize branding, launch SEO site, run LinkedIn/Google Ads, begin content rollout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17258" y="6264021"/>
            <a:ext cx="3364925" cy="18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Lead Generation &amp; Engagement</a:t>
            </a:r>
          </a:p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(Aug – Oct 2025)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799" spc="-111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17258" y="7830185"/>
            <a:ext cx="3364925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Ema</a:t>
            </a:r>
            <a:r>
              <a:rPr lang="en-US" sz="1900" u="none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il campaigns, webinars, drip campaigns, influencer partnerships</a:t>
            </a: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u="none" spc="-38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u="none" spc="-38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05817" y="6264021"/>
            <a:ext cx="3364925" cy="18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Expansion &amp; Optimization </a:t>
            </a:r>
          </a:p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(Oct – Dec 2025)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799" spc="-111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06108" y="7830185"/>
            <a:ext cx="3364925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Reta</a:t>
            </a:r>
            <a:r>
              <a:rPr lang="en-US" sz="1900" u="none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rgeting, PPC/SEM optimization, boost interactivity, strengthen referrals</a:t>
            </a: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u="none" spc="-38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894375" y="6264021"/>
            <a:ext cx="3364925" cy="18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Scaling &amp; Market Leadership </a:t>
            </a:r>
          </a:p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(Dec – Feb 2026)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799" spc="-111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94958" y="7830185"/>
            <a:ext cx="3364925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Us</a:t>
            </a:r>
            <a:r>
              <a:rPr lang="en-US" sz="1900" u="none" spc="-3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 analytics, explore new markets, gather feedback, plan 2026 strategy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050280" y="630809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6050280" y="384631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76223"/>
            <a:ext cx="18288000" cy="9910777"/>
          </a:xfrm>
          <a:custGeom>
            <a:avLst/>
            <a:gdLst/>
            <a:ahLst/>
            <a:cxnLst/>
            <a:rect l="l" t="t" r="r" b="b"/>
            <a:pathLst>
              <a:path w="18288000" h="9910777">
                <a:moveTo>
                  <a:pt x="0" y="0"/>
                </a:moveTo>
                <a:lnTo>
                  <a:pt x="18288000" y="0"/>
                </a:lnTo>
                <a:lnTo>
                  <a:pt x="18288000" y="9910777"/>
                </a:lnTo>
                <a:lnTo>
                  <a:pt x="0" y="9910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355" b="-113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75116" y="5760203"/>
            <a:ext cx="14093660" cy="92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  <a:spcBef>
                <a:spcPct val="0"/>
              </a:spcBef>
            </a:pPr>
            <a:r>
              <a:rPr lang="en-US" sz="2849" spc="-11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Validating Astrally’s marketing strategy and refining it using real-time data to ensure it's measurable, scalable, and adaptable.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3162" y="3594883"/>
            <a:ext cx="14981676" cy="204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0"/>
              </a:lnSpc>
            </a:pPr>
            <a:endParaRPr/>
          </a:p>
          <a:p>
            <a:pPr algn="l">
              <a:lnSpc>
                <a:spcPts val="8270"/>
              </a:lnSpc>
            </a:pPr>
            <a:r>
              <a:rPr lang="en-US" sz="5907" spc="-236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9" name="Freeform 9"/>
          <p:cNvSpPr/>
          <p:nvPr/>
        </p:nvSpPr>
        <p:spPr>
          <a:xfrm>
            <a:off x="16781274" y="6913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41929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60220"/>
            <a:ext cx="10963021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2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Key Performance Indicators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96000"/>
            <a:ext cx="8257634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KPIs are metrics that help evaluate success across all marketing channels.Astrally’s KPIs should be SMART (Specific, Measurable, Achievable, Relevant,Time-bound).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06410"/>
            <a:ext cx="10131176" cy="37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Website Visitors: Total monthly users (tracked via Google Analytics).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Conversion Rate: Visitors converting to leads: (Leads / Visitors) * 100.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Cost per Lead: Marketing spend / leads.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Email Open &amp; Click Rates: Measured from email platforms.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Return on Ad Spend (ROAS): Revenue per dollar spent on ads.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Social Media Engagement: Includes likes, shares, comments, and reach.</a:t>
            </a:r>
          </a:p>
          <a:p>
            <a:pPr algn="l">
              <a:lnSpc>
                <a:spcPts val="3359"/>
              </a:lnSpc>
            </a:pPr>
            <a:endParaRPr lang="en-US" sz="2400" spc="-48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549500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2663754"/>
            <a:ext cx="162306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920918"/>
            <a:ext cx="6561230" cy="4371419"/>
          </a:xfrm>
          <a:custGeom>
            <a:avLst/>
            <a:gdLst/>
            <a:ahLst/>
            <a:cxnLst/>
            <a:rect l="l" t="t" r="r" b="b"/>
            <a:pathLst>
              <a:path w="6561230" h="4371419">
                <a:moveTo>
                  <a:pt x="0" y="0"/>
                </a:moveTo>
                <a:lnTo>
                  <a:pt x="6561230" y="0"/>
                </a:lnTo>
                <a:lnTo>
                  <a:pt x="6561230" y="4371419"/>
                </a:lnTo>
                <a:lnTo>
                  <a:pt x="0" y="437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91369" y="3046754"/>
            <a:ext cx="8867931" cy="91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7"/>
              </a:lnSpc>
            </a:pPr>
            <a:r>
              <a:rPr lang="en-US" sz="6006" spc="-24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Marketing ROI Framework​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1369" y="4053063"/>
            <a:ext cx="8428344" cy="311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2"/>
              </a:lnSpc>
            </a:pPr>
            <a:r>
              <a:rPr lang="en-US" sz="2354" spc="-47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Formula: </a:t>
            </a:r>
          </a:p>
          <a:p>
            <a:pPr marL="0" lvl="0" indent="0" algn="l">
              <a:lnSpc>
                <a:spcPts val="3532"/>
              </a:lnSpc>
            </a:pPr>
            <a:r>
              <a:rPr lang="en-US" sz="2354" spc="-47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Marketing ROI = (Revenue from Campaign - Marketing Cost) /Marketing Cost × 100</a:t>
            </a:r>
          </a:p>
          <a:p>
            <a:pPr marL="0" lvl="0" indent="0" algn="l">
              <a:lnSpc>
                <a:spcPts val="3532"/>
              </a:lnSpc>
            </a:pPr>
            <a:r>
              <a:rPr lang="en-US" sz="2354" spc="-47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  <a:p>
            <a:pPr marL="0" lvl="0" indent="0" algn="l">
              <a:lnSpc>
                <a:spcPts val="3532"/>
              </a:lnSpc>
            </a:pPr>
            <a:r>
              <a:rPr lang="en-US" sz="2354" spc="-47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Advanced attribution models such as first-touch, last-touch, and time-decay can be used to assign creditacross the marketing funnel for amore accurate ROI.​</a:t>
            </a:r>
            <a:endParaRPr lang="en-US" sz="2354" spc="-47" dirty="0">
              <a:solidFill>
                <a:srgbClr val="36211B"/>
              </a:solidFill>
              <a:latin typeface="Canva Sans"/>
              <a:ea typeface="Canva Sans"/>
              <a:cs typeface="Canva Sans"/>
              <a:sym typeface="Canva Sans"/>
              <a:hlinkClick r:id="rId5" tooltip="https://docs.google.com/spreadsheets/d/1DUF2isFWsqVSYhbaACYtbgcLi_YjDqpE3GLQIVgkKQg/edit#gid=6985111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15467" y="1731038"/>
            <a:ext cx="10872533" cy="8508945"/>
          </a:xfrm>
          <a:custGeom>
            <a:avLst/>
            <a:gdLst/>
            <a:ahLst/>
            <a:cxnLst/>
            <a:rect l="l" t="t" r="r" b="b"/>
            <a:pathLst>
              <a:path w="10872533" h="8508945">
                <a:moveTo>
                  <a:pt x="0" y="0"/>
                </a:moveTo>
                <a:lnTo>
                  <a:pt x="10872533" y="0"/>
                </a:lnTo>
                <a:lnTo>
                  <a:pt x="10872533" y="8508944"/>
                </a:lnTo>
                <a:lnTo>
                  <a:pt x="0" y="850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13" t="-5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88188"/>
            <a:ext cx="11334599" cy="60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9"/>
              </a:lnSpc>
            </a:pPr>
            <a:r>
              <a:rPr lang="en-US" sz="4351" spc="-174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Recommendations for Optimization &amp; Scaling​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4069" y="2488650"/>
            <a:ext cx="9812015" cy="681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A/B Testing – Run experiments on ads, emails, and landing pages.​</a:t>
            </a:r>
          </a:p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Budget Reallocation – Focus on high-performing channels and pause low-performing ones.​</a:t>
            </a:r>
          </a:p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SEO Improvements – Improve keywords, site speed, and metadata.​</a:t>
            </a:r>
          </a:p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Content Strategy – Refresh underperforming blogs and scale high-value assets.​</a:t>
            </a:r>
          </a:p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Audience Refinement – Use analytics data to improve targeting.​</a:t>
            </a:r>
          </a:p>
          <a:p>
            <a:pPr marL="0" lvl="0" indent="0" algn="l">
              <a:lnSpc>
                <a:spcPts val="6001"/>
              </a:lnSpc>
            </a:pPr>
            <a:r>
              <a:rPr lang="en-US" sz="2400" spc="-48" dirty="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• Automation – Implement tools for email workflows and ad scheduling.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28700" y="2588903"/>
            <a:ext cx="113345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6223"/>
          </a:xfrm>
          <a:custGeom>
            <a:avLst/>
            <a:gdLst/>
            <a:ahLst/>
            <a:cxnLst/>
            <a:rect l="l" t="t" r="r" b="b"/>
            <a:pathLst>
              <a:path w="18288000" h="376223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1929" b="-1102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11530"/>
            <a:ext cx="65709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Performance Measurement &amp; Optimization​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36445"/>
            <a:ext cx="1201051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20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Monthly Marketing Dashboard Summary​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61969"/>
            <a:ext cx="1116334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Month-by-month breakdown of Astrally’s marketing performance metrics.</a:t>
            </a:r>
          </a:p>
        </p:txBody>
      </p:sp>
      <p:graphicFrame>
        <p:nvGraphicFramePr>
          <p:cNvPr id="7" name="Object 7"/>
          <p:cNvGraphicFramePr/>
          <p:nvPr>
            <p:extLst>
              <p:ext uri="{D42A27DB-BD31-4B8C-83A1-F6EECF244321}">
                <p14:modId xmlns:p14="http://schemas.microsoft.com/office/powerpoint/2010/main" val="377025172"/>
              </p:ext>
            </p:extLst>
          </p:nvPr>
        </p:nvGraphicFramePr>
        <p:xfrm>
          <a:off x="1028700" y="3620134"/>
          <a:ext cx="16497300" cy="510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6230600" imgH="5600700" progId="Excel.Sheet.12">
                  <p:embed/>
                </p:oleObj>
              </mc:Choice>
              <mc:Fallback>
                <p:oleObj name="Worksheet" r:id="rId3" imgW="16230600" imgH="560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700" y="3620134"/>
                        <a:ext cx="16497300" cy="5104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8"/>
          <p:cNvSpPr/>
          <p:nvPr/>
        </p:nvSpPr>
        <p:spPr>
          <a:xfrm>
            <a:off x="16628874" y="538970"/>
            <a:ext cx="1070013" cy="1192068"/>
          </a:xfrm>
          <a:custGeom>
            <a:avLst/>
            <a:gdLst/>
            <a:ahLst/>
            <a:cxnLst/>
            <a:rect l="l" t="t" r="r" b="b"/>
            <a:pathLst>
              <a:path w="1070013" h="1192068">
                <a:moveTo>
                  <a:pt x="0" y="0"/>
                </a:moveTo>
                <a:lnTo>
                  <a:pt x="1070013" y="0"/>
                </a:lnTo>
                <a:lnTo>
                  <a:pt x="1070013" y="1192068"/>
                </a:lnTo>
                <a:lnTo>
                  <a:pt x="0" y="1192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1308</Words>
  <Application>Microsoft Macintosh PowerPoint</Application>
  <PresentationFormat>Custom</PresentationFormat>
  <Paragraphs>145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Canva Sans Bold</vt:lpstr>
      <vt:lpstr>Cambria</vt:lpstr>
      <vt:lpstr>Arial</vt:lpstr>
      <vt:lpstr>Canva Sans</vt:lpstr>
      <vt:lpstr>Calibri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TechSurfers-Final Project Presentation</dc:title>
  <cp:lastModifiedBy>Gampa, Sai Shiva</cp:lastModifiedBy>
  <cp:revision>5</cp:revision>
  <dcterms:created xsi:type="dcterms:W3CDTF">2006-08-16T00:00:00Z</dcterms:created>
  <dcterms:modified xsi:type="dcterms:W3CDTF">2025-05-09T20:13:53Z</dcterms:modified>
  <dc:identifier>DAGmpBDCreo</dc:identifier>
</cp:coreProperties>
</file>